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1.mp4"/><Relationship Id="rId3" Type="http://schemas.openxmlformats.org/officeDocument/2006/relationships/video" Target="../media/media1.mp4"/><Relationship Id="rId4" Type="http://schemas.openxmlformats.org/officeDocument/2006/relationships/image" Target="../media/image1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2.mp4"/><Relationship Id="rId3" Type="http://schemas.openxmlformats.org/officeDocument/2006/relationships/video" Target="../media/media2.mp4"/><Relationship Id="rId4" Type="http://schemas.openxmlformats.org/officeDocument/2006/relationships/image" Target="../media/image2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microsoft.com/office/2007/relationships/media" Target="../media/media3.mp4"/><Relationship Id="rId3" Type="http://schemas.openxmlformats.org/officeDocument/2006/relationships/video" Target="../media/media3.mp4"/><Relationship Id="rId4" Type="http://schemas.openxmlformats.org/officeDocument/2006/relationships/image" Target="../media/image6.png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428A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2286000"/>
            <a:ext cx="841248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600" b="1">
                <a:solidFill>
                  <a:srgbClr val="FFFFFF"/>
                </a:solidFill>
                <a:latin typeface="Arial"/>
              </a:defRPr>
            </a:pPr>
            <a:r>
              <a:t>FPCB Bending Process Crack Detection AI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3657600"/>
            <a:ext cx="841248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800" b="0">
                <a:solidFill>
                  <a:srgbClr val="FFFFFF"/>
                </a:solidFill>
                <a:latin typeface="Arial"/>
              </a:defRPr>
            </a:pPr>
            <a:r>
              <a:t>Final Report | IMRaD Format | 2026-02-20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428A0"/>
                </a:solidFill>
                <a:latin typeface="Arial"/>
              </a:defRPr>
            </a:pPr>
            <a:r>
              <a:t>2. Methods — Model Architecture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DREAM (DRAEM [1]): Reconstruction + discriminative head; temporal patterns.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627632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PatchCore [2]: Memory bank + k-NN; feature-space distance.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" y="2066544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Ensemble: Logical AND — both must predict Crack; mutual FP filtering.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>
                <a:solidFill>
                  <a:srgbClr val="1428A0"/>
                </a:solidFill>
                <a:latin typeface="Arial"/>
              </a:defRPr>
            </a:pPr>
            <a:r>
              <a:t>2. Methods — [Video] Analysis Process Log</a:t>
            </a:r>
          </a:p>
        </p:txBody>
      </p:sp>
      <p:pic>
        <p:nvPicPr>
          <p:cNvPr id="3" name="02_analysis_process_log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5760" y="914400"/>
            <a:ext cx="8412480" cy="5029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428A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2743200"/>
            <a:ext cx="841248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FFFFFF"/>
                </a:solidFill>
                <a:latin typeface="Arial"/>
              </a:defRPr>
            </a:pPr>
            <a:r>
              <a:t>3. Results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428A0"/>
                </a:solidFill>
                <a:latin typeface="Arial"/>
              </a:defRPr>
            </a:pPr>
            <a:r>
              <a:t>3. Results —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Ensemble achieved Precision 100% and FP = 0.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627632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light_distortion (8/8) and micro_crack (2/2) correctly classified.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" y="2066544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4 development-validation loops led to incremental improvement.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1428A0"/>
                </a:solidFill>
                <a:latin typeface="Arial"/>
              </a:defRPr>
            </a:pPr>
            <a:r>
              <a:t>3. Results — Performance Overview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914400"/>
          <a:ext cx="8412480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/>
                <a:gridCol w="2103120"/>
                <a:gridCol w="2103120"/>
                <a:gridCol w="2103120"/>
              </a:tblGrid>
              <a:tr h="411480"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Metric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Baseline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Final (Ensemble)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Improvement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86–88%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100%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+12–14%p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False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93–130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0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100% reduction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light_distortion (normal)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100%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+100%p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1428A0"/>
                </a:solidFill>
                <a:latin typeface="Arial"/>
              </a:defRPr>
            </a:pPr>
            <a:r>
              <a:t>3. Results — Model Comparison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914400"/>
          <a:ext cx="8412480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/>
                <a:gridCol w="2103120"/>
                <a:gridCol w="2103120"/>
                <a:gridCol w="2103120"/>
              </a:tblGrid>
              <a:tr h="411480"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Model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Precision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FP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Recall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DREAM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99.83%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1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67.8%</a:t>
                      </a:r>
                    </a:p>
                  </a:txBody>
                  <a:tcPr/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PatchCore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99.82%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1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65.5%</a:t>
                      </a:r>
                    </a:p>
                  </a:txBody>
                  <a:tcPr/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Ensemble (DREAM ∧ PatchCore)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100%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0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65.2%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1428A0"/>
                </a:solidFill>
                <a:latin typeface="Arial"/>
              </a:defRPr>
            </a:pPr>
            <a:r>
              <a:t>3. Results — Hard Subset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914400"/>
          <a:ext cx="8412480" cy="1234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4160"/>
                <a:gridCol w="2804160"/>
                <a:gridCol w="2804160"/>
              </a:tblGrid>
              <a:tr h="411480"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Scenario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Result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Note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light_distortion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8/8 (100%)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Correctly normal</a:t>
                      </a:r>
                    </a:p>
                  </a:txBody>
                  <a:tcPr/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micro_crack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2/2 (100%)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Correctly crack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400" b="1">
                <a:solidFill>
                  <a:srgbClr val="1428A0"/>
                </a:solidFill>
                <a:latin typeface="Arial"/>
              </a:defRPr>
            </a:pPr>
            <a:r>
              <a:t>3. Results — Vector Map: Normal vs Crack</a:t>
            </a:r>
          </a:p>
        </p:txBody>
      </p:sp>
      <p:pic>
        <p:nvPicPr>
          <p:cNvPr id="3" name="Picture 2" descr="vector_map_norma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914400"/>
            <a:ext cx="3657600" cy="4114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5760" y="5120640"/>
            <a:ext cx="36576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1">
                <a:solidFill>
                  <a:srgbClr val="1428A0"/>
                </a:solidFill>
                <a:latin typeface="Arial"/>
              </a:defRPr>
            </a:pPr>
            <a:r>
              <a:t>Normal: Smooth velocity/acceleration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206240" y="2743200"/>
            <a:ext cx="73152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800" b="1">
                <a:solidFill>
                  <a:srgbClr val="1428A0"/>
                </a:solidFill>
                <a:latin typeface="Arial"/>
              </a:defRPr>
            </a:pPr>
            <a:r>
              <a:t>VS</a:t>
            </a:r>
          </a:p>
        </p:txBody>
      </p:sp>
      <p:pic>
        <p:nvPicPr>
          <p:cNvPr id="6" name="Picture 5" descr="vector_map_crack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0" y="914400"/>
            <a:ext cx="3657600" cy="4114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120640" y="5120640"/>
            <a:ext cx="365760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400" b="1">
                <a:solidFill>
                  <a:srgbClr val="1428A0"/>
                </a:solidFill>
                <a:latin typeface="Arial"/>
              </a:defRPr>
            </a:pPr>
            <a:r>
              <a:t>Crack: Shockwave &amp; vibration at crack frame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5760" y="5669280"/>
            <a:ext cx="84124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200" b="0">
                <a:solidFill>
                  <a:srgbClr val="009650"/>
                </a:solidFill>
                <a:latin typeface="Arial"/>
              </a:defRPr>
            </a:pPr>
            <a:r>
              <a:t>Key difference: Crack shows acceleration spike; Normal shows smooth progression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>
                <a:solidFill>
                  <a:srgbClr val="1428A0"/>
                </a:solidFill>
                <a:latin typeface="Arial"/>
              </a:defRPr>
            </a:pPr>
            <a:r>
              <a:t>3. Results — [Video] Vector Map Visualization</a:t>
            </a:r>
          </a:p>
        </p:txBody>
      </p:sp>
      <p:pic>
        <p:nvPicPr>
          <p:cNvPr id="3" name="01_vector_map_visualization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5760" y="914400"/>
            <a:ext cx="8412480" cy="5029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2200" b="1">
                <a:solidFill>
                  <a:srgbClr val="1428A0"/>
                </a:solidFill>
                <a:latin typeface="Arial"/>
              </a:defRPr>
            </a:pPr>
            <a:r>
              <a:t>3. Results — Confusion Matrix: DREAM vs PatchCore vs Ensemble</a:t>
            </a:r>
          </a:p>
        </p:txBody>
      </p:sp>
      <p:pic>
        <p:nvPicPr>
          <p:cNvPr id="3" name="Picture 2" descr="confusion_matrix_dre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14400"/>
            <a:ext cx="2651760" cy="384048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4846320"/>
            <a:ext cx="26517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100" b="1">
                <a:solidFill>
                  <a:srgbClr val="1428A0"/>
                </a:solidFill>
                <a:latin typeface="Arial"/>
              </a:defRPr>
            </a:pPr>
            <a:r>
              <a:t>DREAM (FP=1)</a:t>
            </a:r>
          </a:p>
        </p:txBody>
      </p:sp>
      <p:pic>
        <p:nvPicPr>
          <p:cNvPr id="5" name="Picture 4" descr="confusion_matrix_patchcor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6120" y="914400"/>
            <a:ext cx="2651760" cy="38404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46120" y="4846320"/>
            <a:ext cx="26517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100" b="1">
                <a:solidFill>
                  <a:srgbClr val="1428A0"/>
                </a:solidFill>
                <a:latin typeface="Arial"/>
              </a:defRPr>
            </a:pPr>
            <a:r>
              <a:t>PatchCore (FP=1)</a:t>
            </a:r>
          </a:p>
        </p:txBody>
      </p:sp>
      <p:pic>
        <p:nvPicPr>
          <p:cNvPr id="7" name="Picture 6" descr="confusion_matrix_ensembl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5040" y="914400"/>
            <a:ext cx="2651760" cy="384048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35040" y="4846320"/>
            <a:ext cx="2651760" cy="3657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1100" b="1">
                <a:solidFill>
                  <a:srgbClr val="1428A0"/>
                </a:solidFill>
                <a:latin typeface="Arial"/>
              </a:defRPr>
            </a:pPr>
            <a:r>
              <a:t>Ensemble (FP=0)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428A0"/>
                </a:solidFill>
                <a:latin typeface="Arial"/>
              </a:defRPr>
            </a:pPr>
            <a:r>
              <a:t>Table of Contents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1. Introduction — Background, Problem, Objectives, Related Work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627632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2. Methods — Dataset, Synthetic Construction, Models, Ensemble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" y="2066544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3. Results — Performance, Comparisons, Figures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5760" y="2505456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4. Discussion — Conclusions, Recommendations, Future Work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5760" y="2944368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Appendix — Definitions, Dataset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>
                <a:solidFill>
                  <a:srgbClr val="1428A0"/>
                </a:solidFill>
                <a:latin typeface="Arial"/>
              </a:defRPr>
            </a:pPr>
            <a:r>
              <a:t>3. Results — Ensemble Confusion Matrix (Final, Precision 100%)</a:t>
            </a:r>
          </a:p>
        </p:txBody>
      </p:sp>
      <p:pic>
        <p:nvPicPr>
          <p:cNvPr id="3" name="Picture 2" descr="confusion_matrix_ensemb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914400"/>
            <a:ext cx="841248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>
                <a:solidFill>
                  <a:srgbClr val="1428A0"/>
                </a:solidFill>
                <a:latin typeface="Arial"/>
              </a:defRPr>
            </a:pPr>
            <a:r>
              <a:t>3. Results — [Video] Confusion Matrix Results</a:t>
            </a:r>
          </a:p>
        </p:txBody>
      </p:sp>
      <p:pic>
        <p:nvPicPr>
          <p:cNvPr id="3" name="03_confusion_matrix_results.mp4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5760" y="914400"/>
            <a:ext cx="8412480" cy="5029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1428A0"/>
                </a:solidFill>
                <a:latin typeface="Arial"/>
              </a:defRPr>
            </a:pPr>
            <a:r>
              <a:t>3. Results — Development-Validation Loop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914400"/>
          <a:ext cx="8412480" cy="2468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/>
                <a:gridCol w="2103120"/>
                <a:gridCol w="2103120"/>
                <a:gridCol w="2103120"/>
              </a:tblGrid>
              <a:tr h="411480"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Loop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Changes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Precision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FP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Baseline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86–88%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93–130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light_distortion 50, thick_panel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99.15%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5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light_distortion augmentation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99.13%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5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Ensemble (both agree)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99.65%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2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MIN_PRECISION 0.997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100%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0</a:t>
                      </a:r>
                    </a:p>
                  </a:txBody>
                  <a:tcPr>
                    <a:solidFill>
                      <a:srgbClr val="00965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428A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2743200"/>
            <a:ext cx="841248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FFFFFF"/>
                </a:solidFill>
                <a:latin typeface="Arial"/>
              </a:defRPr>
            </a:pPr>
            <a:r>
              <a:t>4. Discussion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428A0"/>
                </a:solidFill>
                <a:latin typeface="Arial"/>
              </a:defRPr>
            </a:pPr>
            <a:r>
              <a:t>4. Discussion — Conclusions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Precision 100% and FP=0 achieved; false alarm goal met.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627632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Ensemble provides mutual FP filtering; each base model had FP=1.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" y="2066544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light_distortion 50 samples → 100% correct; Recall 65% acceptable.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428A0"/>
                </a:solidFill>
                <a:latin typeface="Arial"/>
              </a:defRPr>
            </a:pPr>
            <a:r>
              <a:t>4. Discussion — Recommendations &amp; Future Work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Re-validate with real FPCB footage; thresholds provisional until calibration.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627632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Future: Mixed training (synthetic + few real defects); incremental integration.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" y="2066544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Threshold recalibration on real val set; A/B testing and drift monitoring.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428A0"/>
                </a:solidFill>
                <a:latin typeface="Arial"/>
              </a:defRPr>
            </a:pPr>
            <a:r>
              <a:t>Appendix — Confusion Matrix Definitions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TN: Correctly normal. FP: Normal→crack (target). FN: Crack→normal. TP: Correctly crack.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627632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Precision = TP / (TP + FP) → 100% when FP=0.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b="1">
                <a:solidFill>
                  <a:srgbClr val="1428A0"/>
                </a:solidFill>
                <a:latin typeface="Arial"/>
              </a:defRPr>
            </a:pPr>
            <a:r>
              <a:t>Appendix — Performance Summary (Insights)</a:t>
            </a:r>
          </a:p>
        </p:txBody>
      </p:sp>
      <p:pic>
        <p:nvPicPr>
          <p:cNvPr id="3" name="Picture 2" descr="insights_summar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914400"/>
            <a:ext cx="841248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428A0"/>
                </a:solidFill>
                <a:latin typeface="Arial"/>
              </a:defRPr>
            </a:pPr>
            <a:r>
              <a:t>1. Introduction — Background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FPCB: layered organic film + copper traces; used in foldable displays.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627632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Copper cracks occur during bending; early detection critical for quality control.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" y="2066544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False alarms (FP) cause unnecessary line stops; reduce throughput.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5760" y="2505456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Traditional inspection struggles with subtle anomalies and illumination variation.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428A0"/>
                </a:solidFill>
                <a:latin typeface="Arial"/>
              </a:defRPr>
            </a:pPr>
            <a:r>
              <a:t>1. Introduction — Problem &amp; Objectives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Problem: Baseline 86–88% precision, 93–130 FPs. Primary FP source: light_distortion.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627632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Objectives: (1) Precision ≥99%, (2) FP near-zero, (3) Robustness to light_distortion.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" y="2066544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Scope: Physics-informed synthetic motion; DREAM + PatchCore ensemble.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428A0"/>
                </a:solidFill>
                <a:latin typeface="Arial"/>
              </a:defRPr>
            </a:pPr>
            <a:r>
              <a:t>1. Introduction — Related Work &amp; Our Differentiation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DRAEM [1]: Image-level; 98.1% ROC AUC on MVTec. PatchCore [2]: 99.6% AUROC.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627632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Our work: Motion features (velocity, curvature); temporal focus; DREAM ∧ PatchCore ensemble.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" y="2066544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Logical-AND ensemble achieves 100% precision, FP=0.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428A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2743200"/>
            <a:ext cx="841248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600" b="1">
                <a:solidFill>
                  <a:srgbClr val="FFFFFF"/>
                </a:solidFill>
                <a:latin typeface="Arial"/>
              </a:defRPr>
            </a:pPr>
            <a:r>
              <a:t>2. Methods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428A0"/>
                </a:solidFill>
                <a:latin typeface="Arial"/>
              </a:defRPr>
            </a:pPr>
            <a:r>
              <a:t>2. Methods —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Dataset: 7 scenarios (normal, crack, light_distortion, micro_crack, etc.).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627632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Models: DREAM (DRAEM) + PatchCore; Ensemble = DREAM ∧ PatchCore (both agree).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" y="2066544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4 validation loops: augmentation, threshold, ensemble, MIN_PRECISION 0.997.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b="1">
                <a:solidFill>
                  <a:srgbClr val="1428A0"/>
                </a:solidFill>
                <a:latin typeface="Arial"/>
              </a:defRPr>
            </a:pPr>
            <a:r>
              <a:t>2. Methods — Synthetic Dataset Composition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65760" y="914400"/>
          <a:ext cx="841248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4160"/>
                <a:gridCol w="2804160"/>
                <a:gridCol w="2804160"/>
              </a:tblGrid>
              <a:tr h="411480"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Scenario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Count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defRPr sz="1200" b="1">
                          <a:solidFill>
                            <a:srgbClr val="FFFFFF"/>
                          </a:solidFill>
                          <a:latin typeface="Arial"/>
                        </a:defRPr>
                      </a:pPr>
                      <a:r>
                        <a:t>Label</a:t>
                      </a:r>
                    </a:p>
                  </a:txBody>
                  <a:tcPr>
                    <a:solidFill>
                      <a:srgbClr val="1428A0"/>
                    </a:solidFill>
                  </a:tcPr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1,000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0 (normal)</a:t>
                      </a:r>
                    </a:p>
                  </a:txBody>
                  <a:tcPr/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light_distortion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0 (normal)</a:t>
                      </a:r>
                    </a:p>
                  </a:txBody>
                  <a:tcPr/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crack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1 (crack)</a:t>
                      </a:r>
                    </a:p>
                  </a:txBody>
                  <a:tcPr/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uv_overcured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1</a:t>
                      </a:r>
                    </a:p>
                  </a:txBody>
                  <a:tcPr/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micro_crack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1</a:t>
                      </a:r>
                    </a:p>
                  </a:txBody>
                  <a:tcPr/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pre_damaged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1</a:t>
                      </a:r>
                    </a:p>
                  </a:txBody>
                  <a:tcPr/>
                </a:tc>
              </a:tr>
              <a:tr h="411480"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thick_panel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defRPr sz="1100">
                          <a:latin typeface="Arial"/>
                        </a:defRPr>
                      </a:pPr>
                      <a:r>
                        <a:t>0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365760" y="365760"/>
            <a:ext cx="8412480" cy="8229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600" b="1">
                <a:solidFill>
                  <a:srgbClr val="1428A0"/>
                </a:solidFill>
                <a:latin typeface="Arial"/>
              </a:defRPr>
            </a:pPr>
            <a:r>
              <a:t>2. Methods — Synthetic Data Trustworthiness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5760" y="1188720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Physics alignment: Bend progression (straight→arc→U); shockwave at crack frame.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1627632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Scenario semantics: light_distortion, micro_crack map to real conditions.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65760" y="2066544"/>
            <a:ext cx="8412480" cy="502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1600" b="0">
                <a:solidFill>
                  <a:srgbClr val="323232"/>
                </a:solidFill>
                <a:latin typeface="Arial"/>
              </a:defRPr>
            </a:pPr>
            <a:r>
              <a:t>•  Reproducibility: Explicit seed, ScenarioParams; deterministic regeneration.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